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2" r:id="rId4"/>
    <p:sldMasterId id="2147483836" r:id="rId5"/>
    <p:sldMasterId id="2147483851" r:id="rId6"/>
  </p:sldMasterIdLst>
  <p:notesMasterIdLst>
    <p:notesMasterId r:id="rId40"/>
  </p:notesMasterIdLst>
  <p:sldIdLst>
    <p:sldId id="308" r:id="rId7"/>
    <p:sldId id="310" r:id="rId8"/>
    <p:sldId id="313" r:id="rId9"/>
    <p:sldId id="312" r:id="rId10"/>
    <p:sldId id="314" r:id="rId11"/>
    <p:sldId id="316" r:id="rId12"/>
    <p:sldId id="334" r:id="rId13"/>
    <p:sldId id="326" r:id="rId14"/>
    <p:sldId id="328" r:id="rId15"/>
    <p:sldId id="330" r:id="rId16"/>
    <p:sldId id="329" r:id="rId17"/>
    <p:sldId id="333" r:id="rId18"/>
    <p:sldId id="336" r:id="rId19"/>
    <p:sldId id="342" r:id="rId20"/>
    <p:sldId id="343" r:id="rId21"/>
    <p:sldId id="344" r:id="rId22"/>
    <p:sldId id="331" r:id="rId23"/>
    <p:sldId id="332" r:id="rId24"/>
    <p:sldId id="338" r:id="rId25"/>
    <p:sldId id="339" r:id="rId26"/>
    <p:sldId id="340" r:id="rId27"/>
    <p:sldId id="335" r:id="rId28"/>
    <p:sldId id="323" r:id="rId29"/>
    <p:sldId id="345" r:id="rId30"/>
    <p:sldId id="319" r:id="rId31"/>
    <p:sldId id="318" r:id="rId32"/>
    <p:sldId id="315" r:id="rId33"/>
    <p:sldId id="317" r:id="rId34"/>
    <p:sldId id="320" r:id="rId35"/>
    <p:sldId id="321" r:id="rId36"/>
    <p:sldId id="322" r:id="rId37"/>
    <p:sldId id="324" r:id="rId38"/>
    <p:sldId id="306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Lekton" panose="02000000000000000000" pitchFamily="2" charset="77"/>
      <p:regular r:id="rId51"/>
      <p:bold r:id="rId52"/>
      <p:italic r:id="rId53"/>
    </p:embeddedFont>
    <p:embeddedFont>
      <p:font typeface="Noto Sans Symbols" panose="020B0604020202020204" pitchFamily="34" charset="0"/>
      <p:regular r:id="rId54"/>
      <p:bold r:id="rId55"/>
      <p:italic r:id="rId56"/>
      <p:boldItalic r:id="rId57"/>
    </p:embeddedFont>
    <p:embeddedFont>
      <p:font typeface="Trebuchet MS" panose="020B0703020202090204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rna Dogra" initials="PD" lastIdx="1" clrIdx="0">
    <p:extLst>
      <p:ext uri="{19B8F6BF-5375-455C-9EA6-DF929625EA0E}">
        <p15:presenceInfo xmlns:p15="http://schemas.microsoft.com/office/powerpoint/2012/main" userId="S::pdogra@nvidia.com::d05c5692-4898-47dd-b70d-b5da4df5cd54" providerId="AD"/>
      </p:ext>
    </p:extLst>
  </p:cmAuthor>
  <p:cmAuthor id="2" name="Nic Ma" initials="NM" lastIdx="1" clrIdx="1">
    <p:extLst>
      <p:ext uri="{19B8F6BF-5375-455C-9EA6-DF929625EA0E}">
        <p15:presenceInfo xmlns:p15="http://schemas.microsoft.com/office/powerpoint/2012/main" userId="S::nma@nvidia.com::fd902532-f3f0-440c-a9ea-155dcfb0bb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8B"/>
    <a:srgbClr val="7FB8B8"/>
    <a:srgbClr val="1AADAD"/>
    <a:srgbClr val="008080"/>
    <a:srgbClr val="DFEDED"/>
    <a:srgbClr val="77ACAC"/>
    <a:srgbClr val="DFEBEB"/>
    <a:srgbClr val="00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94"/>
  </p:normalViewPr>
  <p:slideViewPr>
    <p:cSldViewPr snapToGrid="0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1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4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89B2-58FA-4F7D-95E5-F826702B032A}" type="datetimeFigureOut">
              <a:rPr lang="en-US"/>
              <a:t>9/23/21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EFEC3-8FFF-4965-B977-38C982DFE5F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72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8205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560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5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29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28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6456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488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64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918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895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8323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83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679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5813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1263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7056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297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723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247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246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907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66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077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6122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422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15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9894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13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560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678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935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774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27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7BDA-7E98-6549-BC38-D2BD9E69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05" y="425811"/>
            <a:ext cx="11084667" cy="656667"/>
          </a:xfrm>
        </p:spPr>
        <p:txBody>
          <a:bodyPr anchor="b">
            <a:normAutofit/>
          </a:bodyPr>
          <a:lstStyle>
            <a:lvl1pPr algn="ctr">
              <a:defRPr sz="3100" b="1" i="0">
                <a:latin typeface="Lekton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EAF8-D4B1-1441-BA87-3B0655EFD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05" y="1825625"/>
            <a:ext cx="11084134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D6B2C-63B6-A940-AD2B-4E836001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3505" y="6356350"/>
            <a:ext cx="3027895" cy="365125"/>
          </a:xfrm>
        </p:spPr>
        <p:txBody>
          <a:bodyPr/>
          <a:lstStyle/>
          <a:p>
            <a:fld id="{97602967-FA5A-5243-9B0D-85337B776F19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2B0B9-17DA-FF40-B1CC-7BE8858E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027040" cy="365125"/>
          </a:xfrm>
        </p:spPr>
        <p:txBody>
          <a:bodyPr/>
          <a:lstStyle/>
          <a:p>
            <a:fld id="{C456D97C-5666-5A42-B33F-D8395766825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B076A-E6F5-FF40-B12D-CBAA4FB4C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246458-425E-DD4D-9445-D551A1619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038" y="1181100"/>
            <a:ext cx="11084134" cy="5318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2pPr>
            <a:lvl3pPr marL="9144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3pPr>
            <a:lvl4pPr marL="13716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4pPr>
            <a:lvl5pPr marL="18288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1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1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3280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556">
                <a:solidFill>
                  <a:schemeClr val="accent4"/>
                </a:solidFill>
              </a:defRPr>
            </a:lvl1pPr>
            <a:lvl2pPr marL="1015990" lvl="1" indent="-3174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333">
                <a:solidFill>
                  <a:schemeClr val="accent4"/>
                </a:solidFill>
              </a:defRPr>
            </a:lvl2pPr>
            <a:lvl3pPr marL="1523985" lvl="2" indent="-31220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Trebuchet MS"/>
              <a:buChar char="•"/>
              <a:defRPr sz="1222">
                <a:solidFill>
                  <a:schemeClr val="accent4"/>
                </a:solidFill>
              </a:defRPr>
            </a:lvl3pPr>
            <a:lvl4pPr marL="2031980" lvl="3" indent="-30691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rebuchet MS"/>
              <a:buChar char="•"/>
              <a:defRPr sz="111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81"/>
          <p:cNvSpPr txBox="1">
            <a:spLocks noGrp="1"/>
          </p:cNvSpPr>
          <p:nvPr>
            <p:ph type="body" idx="2"/>
          </p:nvPr>
        </p:nvSpPr>
        <p:spPr>
          <a:xfrm>
            <a:off x="553720" y="1209040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9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2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2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82"/>
          <p:cNvSpPr txBox="1">
            <a:spLocks noGrp="1"/>
          </p:cNvSpPr>
          <p:nvPr>
            <p:ph type="body" idx="2"/>
          </p:nvPr>
        </p:nvSpPr>
        <p:spPr>
          <a:xfrm>
            <a:off x="553720" y="1209040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3" name="Google Shape;53;p82"/>
          <p:cNvSpPr/>
          <p:nvPr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r>
              <a:rPr lang="en-US" sz="778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55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9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e Layout">
  <p:cSld name="Alternate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3"/>
          <p:cNvSpPr txBox="1"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3"/>
          <p:cNvSpPr txBox="1">
            <a:spLocks noGrp="1"/>
          </p:cNvSpPr>
          <p:nvPr>
            <p:ph type="body" idx="1"/>
          </p:nvPr>
        </p:nvSpPr>
        <p:spPr>
          <a:xfrm>
            <a:off x="5537200" y="3241040"/>
            <a:ext cx="6035040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83"/>
          <p:cNvSpPr txBox="1">
            <a:spLocks noGrp="1"/>
          </p:cNvSpPr>
          <p:nvPr>
            <p:ph type="body" idx="2"/>
          </p:nvPr>
        </p:nvSpPr>
        <p:spPr>
          <a:xfrm>
            <a:off x="5537200" y="2631440"/>
            <a:ext cx="604520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8" name="Google Shape;58;p83"/>
          <p:cNvSpPr/>
          <p:nvPr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6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5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337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6"/>
          <p:cNvPicPr preferRelativeResize="0"/>
          <p:nvPr/>
        </p:nvPicPr>
        <p:blipFill rotWithShape="1">
          <a:blip r:embed="rId2">
            <a:alphaModFix/>
          </a:blip>
          <a:srcRect l="11639" t="50000" r="51878" b="1716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6"/>
          <p:cNvSpPr txBox="1"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7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16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7"/>
          <p:cNvGrpSpPr/>
          <p:nvPr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67" name="Google Shape;67;p87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87"/>
            <p:cNvSpPr/>
            <p:nvPr/>
          </p:nvSpPr>
          <p:spPr>
            <a:xfrm>
              <a:off x="26269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7"/>
            <p:cNvSpPr/>
            <p:nvPr/>
          </p:nvSpPr>
          <p:spPr>
            <a:xfrm>
              <a:off x="61660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7"/>
            <p:cNvSpPr/>
            <p:nvPr/>
          </p:nvSpPr>
          <p:spPr>
            <a:xfrm>
              <a:off x="97050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7"/>
            <p:cNvSpPr/>
            <p:nvPr/>
          </p:nvSpPr>
          <p:spPr>
            <a:xfrm>
              <a:off x="132441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7"/>
            <p:cNvSpPr/>
            <p:nvPr/>
          </p:nvSpPr>
          <p:spPr>
            <a:xfrm>
              <a:off x="167831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7"/>
            <p:cNvSpPr/>
            <p:nvPr/>
          </p:nvSpPr>
          <p:spPr>
            <a:xfrm>
              <a:off x="203222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7"/>
            <p:cNvSpPr/>
            <p:nvPr/>
          </p:nvSpPr>
          <p:spPr>
            <a:xfrm>
              <a:off x="238613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7"/>
            <p:cNvSpPr/>
            <p:nvPr/>
          </p:nvSpPr>
          <p:spPr>
            <a:xfrm>
              <a:off x="274003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7"/>
            <p:cNvSpPr/>
            <p:nvPr/>
          </p:nvSpPr>
          <p:spPr>
            <a:xfrm>
              <a:off x="309394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7"/>
            <p:cNvSpPr/>
            <p:nvPr/>
          </p:nvSpPr>
          <p:spPr>
            <a:xfrm>
              <a:off x="344784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7"/>
            <p:cNvSpPr/>
            <p:nvPr/>
          </p:nvSpPr>
          <p:spPr>
            <a:xfrm>
              <a:off x="380175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7"/>
            <p:cNvSpPr/>
            <p:nvPr/>
          </p:nvSpPr>
          <p:spPr>
            <a:xfrm>
              <a:off x="415566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7"/>
            <p:cNvSpPr/>
            <p:nvPr/>
          </p:nvSpPr>
          <p:spPr>
            <a:xfrm>
              <a:off x="450956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7"/>
            <p:cNvSpPr/>
            <p:nvPr/>
          </p:nvSpPr>
          <p:spPr>
            <a:xfrm>
              <a:off x="486347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7"/>
            <p:cNvSpPr/>
            <p:nvPr/>
          </p:nvSpPr>
          <p:spPr>
            <a:xfrm>
              <a:off x="521737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7"/>
            <p:cNvSpPr/>
            <p:nvPr/>
          </p:nvSpPr>
          <p:spPr>
            <a:xfrm>
              <a:off x="557128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7"/>
            <p:cNvSpPr/>
            <p:nvPr/>
          </p:nvSpPr>
          <p:spPr>
            <a:xfrm>
              <a:off x="592519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7"/>
            <p:cNvSpPr/>
            <p:nvPr/>
          </p:nvSpPr>
          <p:spPr>
            <a:xfrm>
              <a:off x="627909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7"/>
            <p:cNvSpPr/>
            <p:nvPr/>
          </p:nvSpPr>
          <p:spPr>
            <a:xfrm>
              <a:off x="663300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7"/>
            <p:cNvSpPr/>
            <p:nvPr/>
          </p:nvSpPr>
          <p:spPr>
            <a:xfrm>
              <a:off x="698690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7"/>
            <p:cNvSpPr/>
            <p:nvPr/>
          </p:nvSpPr>
          <p:spPr>
            <a:xfrm>
              <a:off x="734081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7"/>
            <p:cNvSpPr/>
            <p:nvPr/>
          </p:nvSpPr>
          <p:spPr>
            <a:xfrm>
              <a:off x="769472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7"/>
            <p:cNvSpPr/>
            <p:nvPr/>
          </p:nvSpPr>
          <p:spPr>
            <a:xfrm>
              <a:off x="804862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7"/>
            <p:cNvSpPr/>
            <p:nvPr/>
          </p:nvSpPr>
          <p:spPr>
            <a:xfrm>
              <a:off x="840253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7"/>
            <p:cNvSpPr/>
            <p:nvPr/>
          </p:nvSpPr>
          <p:spPr>
            <a:xfrm>
              <a:off x="875643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7"/>
            <p:cNvSpPr/>
            <p:nvPr/>
          </p:nvSpPr>
          <p:spPr>
            <a:xfrm>
              <a:off x="911034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7"/>
            <p:cNvSpPr/>
            <p:nvPr/>
          </p:nvSpPr>
          <p:spPr>
            <a:xfrm>
              <a:off x="946425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7"/>
            <p:cNvSpPr/>
            <p:nvPr/>
          </p:nvSpPr>
          <p:spPr>
            <a:xfrm>
              <a:off x="981815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7"/>
            <p:cNvSpPr/>
            <p:nvPr/>
          </p:nvSpPr>
          <p:spPr>
            <a:xfrm>
              <a:off x="1017206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87"/>
            <p:cNvSpPr/>
            <p:nvPr/>
          </p:nvSpPr>
          <p:spPr>
            <a:xfrm>
              <a:off x="1052596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87"/>
            <p:cNvSpPr/>
            <p:nvPr/>
          </p:nvSpPr>
          <p:spPr>
            <a:xfrm>
              <a:off x="10879862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87"/>
            <p:cNvSpPr/>
            <p:nvPr/>
          </p:nvSpPr>
          <p:spPr>
            <a:xfrm>
              <a:off x="-9121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7"/>
            <p:cNvSpPr/>
            <p:nvPr/>
          </p:nvSpPr>
          <p:spPr>
            <a:xfrm>
              <a:off x="26269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7"/>
            <p:cNvSpPr/>
            <p:nvPr/>
          </p:nvSpPr>
          <p:spPr>
            <a:xfrm>
              <a:off x="61660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7"/>
            <p:cNvSpPr/>
            <p:nvPr/>
          </p:nvSpPr>
          <p:spPr>
            <a:xfrm>
              <a:off x="97050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7"/>
            <p:cNvSpPr/>
            <p:nvPr/>
          </p:nvSpPr>
          <p:spPr>
            <a:xfrm>
              <a:off x="132441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87"/>
            <p:cNvSpPr/>
            <p:nvPr/>
          </p:nvSpPr>
          <p:spPr>
            <a:xfrm>
              <a:off x="167831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87"/>
            <p:cNvSpPr/>
            <p:nvPr/>
          </p:nvSpPr>
          <p:spPr>
            <a:xfrm>
              <a:off x="203222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87"/>
            <p:cNvSpPr/>
            <p:nvPr/>
          </p:nvSpPr>
          <p:spPr>
            <a:xfrm>
              <a:off x="238613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87"/>
            <p:cNvSpPr/>
            <p:nvPr/>
          </p:nvSpPr>
          <p:spPr>
            <a:xfrm>
              <a:off x="274003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7"/>
            <p:cNvSpPr/>
            <p:nvPr/>
          </p:nvSpPr>
          <p:spPr>
            <a:xfrm>
              <a:off x="309394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7"/>
            <p:cNvSpPr/>
            <p:nvPr/>
          </p:nvSpPr>
          <p:spPr>
            <a:xfrm>
              <a:off x="344784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7"/>
            <p:cNvSpPr/>
            <p:nvPr/>
          </p:nvSpPr>
          <p:spPr>
            <a:xfrm>
              <a:off x="380175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87"/>
            <p:cNvSpPr/>
            <p:nvPr/>
          </p:nvSpPr>
          <p:spPr>
            <a:xfrm>
              <a:off x="415566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87"/>
            <p:cNvSpPr/>
            <p:nvPr/>
          </p:nvSpPr>
          <p:spPr>
            <a:xfrm>
              <a:off x="450956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7"/>
            <p:cNvSpPr/>
            <p:nvPr/>
          </p:nvSpPr>
          <p:spPr>
            <a:xfrm>
              <a:off x="486347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7"/>
            <p:cNvSpPr/>
            <p:nvPr/>
          </p:nvSpPr>
          <p:spPr>
            <a:xfrm>
              <a:off x="521737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7"/>
            <p:cNvSpPr/>
            <p:nvPr/>
          </p:nvSpPr>
          <p:spPr>
            <a:xfrm>
              <a:off x="557128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7"/>
            <p:cNvSpPr/>
            <p:nvPr/>
          </p:nvSpPr>
          <p:spPr>
            <a:xfrm>
              <a:off x="592519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7"/>
            <p:cNvSpPr/>
            <p:nvPr/>
          </p:nvSpPr>
          <p:spPr>
            <a:xfrm>
              <a:off x="627909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7"/>
            <p:cNvSpPr/>
            <p:nvPr/>
          </p:nvSpPr>
          <p:spPr>
            <a:xfrm>
              <a:off x="663300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87"/>
            <p:cNvSpPr/>
            <p:nvPr/>
          </p:nvSpPr>
          <p:spPr>
            <a:xfrm>
              <a:off x="698690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7"/>
            <p:cNvSpPr/>
            <p:nvPr/>
          </p:nvSpPr>
          <p:spPr>
            <a:xfrm>
              <a:off x="734081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7"/>
            <p:cNvSpPr/>
            <p:nvPr/>
          </p:nvSpPr>
          <p:spPr>
            <a:xfrm>
              <a:off x="769472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7"/>
            <p:cNvSpPr/>
            <p:nvPr/>
          </p:nvSpPr>
          <p:spPr>
            <a:xfrm>
              <a:off x="804862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7"/>
            <p:cNvSpPr/>
            <p:nvPr/>
          </p:nvSpPr>
          <p:spPr>
            <a:xfrm>
              <a:off x="840253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7"/>
            <p:cNvSpPr/>
            <p:nvPr/>
          </p:nvSpPr>
          <p:spPr>
            <a:xfrm>
              <a:off x="875643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7"/>
            <p:cNvSpPr/>
            <p:nvPr/>
          </p:nvSpPr>
          <p:spPr>
            <a:xfrm>
              <a:off x="911034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7"/>
            <p:cNvSpPr/>
            <p:nvPr/>
          </p:nvSpPr>
          <p:spPr>
            <a:xfrm>
              <a:off x="946425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7"/>
            <p:cNvSpPr/>
            <p:nvPr/>
          </p:nvSpPr>
          <p:spPr>
            <a:xfrm>
              <a:off x="981815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7"/>
            <p:cNvSpPr/>
            <p:nvPr/>
          </p:nvSpPr>
          <p:spPr>
            <a:xfrm>
              <a:off x="1017206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7"/>
            <p:cNvSpPr/>
            <p:nvPr/>
          </p:nvSpPr>
          <p:spPr>
            <a:xfrm>
              <a:off x="1052596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7"/>
            <p:cNvSpPr/>
            <p:nvPr/>
          </p:nvSpPr>
          <p:spPr>
            <a:xfrm>
              <a:off x="10879862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7"/>
            <p:cNvSpPr/>
            <p:nvPr/>
          </p:nvSpPr>
          <p:spPr>
            <a:xfrm>
              <a:off x="-9121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7"/>
            <p:cNvSpPr/>
            <p:nvPr/>
          </p:nvSpPr>
          <p:spPr>
            <a:xfrm>
              <a:off x="26269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7"/>
            <p:cNvSpPr/>
            <p:nvPr/>
          </p:nvSpPr>
          <p:spPr>
            <a:xfrm>
              <a:off x="61660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7"/>
            <p:cNvSpPr/>
            <p:nvPr/>
          </p:nvSpPr>
          <p:spPr>
            <a:xfrm>
              <a:off x="97050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7"/>
            <p:cNvSpPr/>
            <p:nvPr/>
          </p:nvSpPr>
          <p:spPr>
            <a:xfrm>
              <a:off x="132441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7"/>
            <p:cNvSpPr/>
            <p:nvPr/>
          </p:nvSpPr>
          <p:spPr>
            <a:xfrm>
              <a:off x="167831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7"/>
            <p:cNvSpPr/>
            <p:nvPr/>
          </p:nvSpPr>
          <p:spPr>
            <a:xfrm>
              <a:off x="203222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7"/>
            <p:cNvSpPr/>
            <p:nvPr/>
          </p:nvSpPr>
          <p:spPr>
            <a:xfrm>
              <a:off x="238613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7"/>
            <p:cNvSpPr/>
            <p:nvPr/>
          </p:nvSpPr>
          <p:spPr>
            <a:xfrm>
              <a:off x="274003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7"/>
            <p:cNvSpPr/>
            <p:nvPr/>
          </p:nvSpPr>
          <p:spPr>
            <a:xfrm>
              <a:off x="309394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7"/>
            <p:cNvSpPr/>
            <p:nvPr/>
          </p:nvSpPr>
          <p:spPr>
            <a:xfrm>
              <a:off x="344784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7"/>
            <p:cNvSpPr/>
            <p:nvPr/>
          </p:nvSpPr>
          <p:spPr>
            <a:xfrm>
              <a:off x="380175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7"/>
            <p:cNvSpPr/>
            <p:nvPr/>
          </p:nvSpPr>
          <p:spPr>
            <a:xfrm>
              <a:off x="415566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7"/>
            <p:cNvSpPr/>
            <p:nvPr/>
          </p:nvSpPr>
          <p:spPr>
            <a:xfrm>
              <a:off x="450956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7"/>
            <p:cNvSpPr/>
            <p:nvPr/>
          </p:nvSpPr>
          <p:spPr>
            <a:xfrm>
              <a:off x="486347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7"/>
            <p:cNvSpPr/>
            <p:nvPr/>
          </p:nvSpPr>
          <p:spPr>
            <a:xfrm>
              <a:off x="521737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7"/>
            <p:cNvSpPr/>
            <p:nvPr/>
          </p:nvSpPr>
          <p:spPr>
            <a:xfrm>
              <a:off x="557128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7"/>
            <p:cNvSpPr/>
            <p:nvPr/>
          </p:nvSpPr>
          <p:spPr>
            <a:xfrm>
              <a:off x="592519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7"/>
            <p:cNvSpPr/>
            <p:nvPr/>
          </p:nvSpPr>
          <p:spPr>
            <a:xfrm>
              <a:off x="627909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7"/>
            <p:cNvSpPr/>
            <p:nvPr/>
          </p:nvSpPr>
          <p:spPr>
            <a:xfrm>
              <a:off x="663300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7"/>
            <p:cNvSpPr/>
            <p:nvPr/>
          </p:nvSpPr>
          <p:spPr>
            <a:xfrm>
              <a:off x="698690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7"/>
            <p:cNvSpPr/>
            <p:nvPr/>
          </p:nvSpPr>
          <p:spPr>
            <a:xfrm>
              <a:off x="734081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7"/>
            <p:cNvSpPr/>
            <p:nvPr/>
          </p:nvSpPr>
          <p:spPr>
            <a:xfrm>
              <a:off x="769472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7"/>
            <p:cNvSpPr/>
            <p:nvPr/>
          </p:nvSpPr>
          <p:spPr>
            <a:xfrm>
              <a:off x="804862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7"/>
            <p:cNvSpPr/>
            <p:nvPr/>
          </p:nvSpPr>
          <p:spPr>
            <a:xfrm>
              <a:off x="840253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7"/>
            <p:cNvSpPr/>
            <p:nvPr/>
          </p:nvSpPr>
          <p:spPr>
            <a:xfrm>
              <a:off x="875643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7"/>
            <p:cNvSpPr/>
            <p:nvPr/>
          </p:nvSpPr>
          <p:spPr>
            <a:xfrm>
              <a:off x="911034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7"/>
            <p:cNvSpPr/>
            <p:nvPr/>
          </p:nvSpPr>
          <p:spPr>
            <a:xfrm>
              <a:off x="946425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7"/>
            <p:cNvSpPr/>
            <p:nvPr/>
          </p:nvSpPr>
          <p:spPr>
            <a:xfrm>
              <a:off x="981815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7"/>
            <p:cNvSpPr/>
            <p:nvPr/>
          </p:nvSpPr>
          <p:spPr>
            <a:xfrm>
              <a:off x="1017206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7"/>
            <p:cNvSpPr/>
            <p:nvPr/>
          </p:nvSpPr>
          <p:spPr>
            <a:xfrm>
              <a:off x="1052596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7"/>
            <p:cNvSpPr/>
            <p:nvPr/>
          </p:nvSpPr>
          <p:spPr>
            <a:xfrm>
              <a:off x="10879862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7"/>
            <p:cNvSpPr/>
            <p:nvPr/>
          </p:nvSpPr>
          <p:spPr>
            <a:xfrm>
              <a:off x="-9121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87"/>
            <p:cNvSpPr/>
            <p:nvPr/>
          </p:nvSpPr>
          <p:spPr>
            <a:xfrm>
              <a:off x="26269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7"/>
            <p:cNvSpPr/>
            <p:nvPr/>
          </p:nvSpPr>
          <p:spPr>
            <a:xfrm>
              <a:off x="61660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7"/>
            <p:cNvSpPr/>
            <p:nvPr/>
          </p:nvSpPr>
          <p:spPr>
            <a:xfrm>
              <a:off x="97050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7"/>
            <p:cNvSpPr/>
            <p:nvPr/>
          </p:nvSpPr>
          <p:spPr>
            <a:xfrm>
              <a:off x="132441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87"/>
            <p:cNvSpPr/>
            <p:nvPr/>
          </p:nvSpPr>
          <p:spPr>
            <a:xfrm>
              <a:off x="167831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7"/>
            <p:cNvSpPr/>
            <p:nvPr/>
          </p:nvSpPr>
          <p:spPr>
            <a:xfrm>
              <a:off x="203222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7"/>
            <p:cNvSpPr/>
            <p:nvPr/>
          </p:nvSpPr>
          <p:spPr>
            <a:xfrm>
              <a:off x="238613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7"/>
            <p:cNvSpPr/>
            <p:nvPr/>
          </p:nvSpPr>
          <p:spPr>
            <a:xfrm>
              <a:off x="274003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7"/>
            <p:cNvSpPr/>
            <p:nvPr/>
          </p:nvSpPr>
          <p:spPr>
            <a:xfrm>
              <a:off x="309394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7"/>
            <p:cNvSpPr/>
            <p:nvPr/>
          </p:nvSpPr>
          <p:spPr>
            <a:xfrm>
              <a:off x="344784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7"/>
            <p:cNvSpPr/>
            <p:nvPr/>
          </p:nvSpPr>
          <p:spPr>
            <a:xfrm>
              <a:off x="380175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7"/>
            <p:cNvSpPr/>
            <p:nvPr/>
          </p:nvSpPr>
          <p:spPr>
            <a:xfrm>
              <a:off x="415566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7"/>
            <p:cNvSpPr/>
            <p:nvPr/>
          </p:nvSpPr>
          <p:spPr>
            <a:xfrm>
              <a:off x="450956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7"/>
            <p:cNvSpPr/>
            <p:nvPr/>
          </p:nvSpPr>
          <p:spPr>
            <a:xfrm>
              <a:off x="486347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7"/>
            <p:cNvSpPr/>
            <p:nvPr/>
          </p:nvSpPr>
          <p:spPr>
            <a:xfrm>
              <a:off x="521737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7"/>
            <p:cNvSpPr/>
            <p:nvPr/>
          </p:nvSpPr>
          <p:spPr>
            <a:xfrm>
              <a:off x="557128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7"/>
            <p:cNvSpPr/>
            <p:nvPr/>
          </p:nvSpPr>
          <p:spPr>
            <a:xfrm>
              <a:off x="592519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7"/>
            <p:cNvSpPr/>
            <p:nvPr/>
          </p:nvSpPr>
          <p:spPr>
            <a:xfrm>
              <a:off x="627909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7"/>
            <p:cNvSpPr/>
            <p:nvPr/>
          </p:nvSpPr>
          <p:spPr>
            <a:xfrm>
              <a:off x="663300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7"/>
            <p:cNvSpPr/>
            <p:nvPr/>
          </p:nvSpPr>
          <p:spPr>
            <a:xfrm>
              <a:off x="698690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7"/>
            <p:cNvSpPr/>
            <p:nvPr/>
          </p:nvSpPr>
          <p:spPr>
            <a:xfrm>
              <a:off x="734081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7"/>
            <p:cNvSpPr/>
            <p:nvPr/>
          </p:nvSpPr>
          <p:spPr>
            <a:xfrm>
              <a:off x="769472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7"/>
            <p:cNvSpPr/>
            <p:nvPr/>
          </p:nvSpPr>
          <p:spPr>
            <a:xfrm>
              <a:off x="804862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7"/>
            <p:cNvSpPr/>
            <p:nvPr/>
          </p:nvSpPr>
          <p:spPr>
            <a:xfrm>
              <a:off x="840253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7"/>
            <p:cNvSpPr/>
            <p:nvPr/>
          </p:nvSpPr>
          <p:spPr>
            <a:xfrm>
              <a:off x="875643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7"/>
            <p:cNvSpPr/>
            <p:nvPr/>
          </p:nvSpPr>
          <p:spPr>
            <a:xfrm>
              <a:off x="911034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7"/>
            <p:cNvSpPr/>
            <p:nvPr/>
          </p:nvSpPr>
          <p:spPr>
            <a:xfrm>
              <a:off x="946425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7"/>
            <p:cNvSpPr/>
            <p:nvPr/>
          </p:nvSpPr>
          <p:spPr>
            <a:xfrm>
              <a:off x="981815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7"/>
            <p:cNvSpPr/>
            <p:nvPr/>
          </p:nvSpPr>
          <p:spPr>
            <a:xfrm>
              <a:off x="1017206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7"/>
            <p:cNvSpPr/>
            <p:nvPr/>
          </p:nvSpPr>
          <p:spPr>
            <a:xfrm>
              <a:off x="1052596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7"/>
            <p:cNvSpPr/>
            <p:nvPr/>
          </p:nvSpPr>
          <p:spPr>
            <a:xfrm>
              <a:off x="10879862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7"/>
            <p:cNvSpPr/>
            <p:nvPr/>
          </p:nvSpPr>
          <p:spPr>
            <a:xfrm>
              <a:off x="-9121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7"/>
            <p:cNvSpPr/>
            <p:nvPr/>
          </p:nvSpPr>
          <p:spPr>
            <a:xfrm>
              <a:off x="26269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7"/>
            <p:cNvSpPr/>
            <p:nvPr/>
          </p:nvSpPr>
          <p:spPr>
            <a:xfrm>
              <a:off x="61660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7"/>
            <p:cNvSpPr/>
            <p:nvPr/>
          </p:nvSpPr>
          <p:spPr>
            <a:xfrm>
              <a:off x="97050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7"/>
            <p:cNvSpPr/>
            <p:nvPr/>
          </p:nvSpPr>
          <p:spPr>
            <a:xfrm>
              <a:off x="132441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7"/>
            <p:cNvSpPr/>
            <p:nvPr/>
          </p:nvSpPr>
          <p:spPr>
            <a:xfrm>
              <a:off x="167831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7"/>
            <p:cNvSpPr/>
            <p:nvPr/>
          </p:nvSpPr>
          <p:spPr>
            <a:xfrm>
              <a:off x="203222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7"/>
            <p:cNvSpPr/>
            <p:nvPr/>
          </p:nvSpPr>
          <p:spPr>
            <a:xfrm>
              <a:off x="238613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7"/>
            <p:cNvSpPr/>
            <p:nvPr/>
          </p:nvSpPr>
          <p:spPr>
            <a:xfrm>
              <a:off x="274003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7"/>
            <p:cNvSpPr/>
            <p:nvPr/>
          </p:nvSpPr>
          <p:spPr>
            <a:xfrm>
              <a:off x="309394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7"/>
            <p:cNvSpPr/>
            <p:nvPr/>
          </p:nvSpPr>
          <p:spPr>
            <a:xfrm>
              <a:off x="344784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7"/>
            <p:cNvSpPr/>
            <p:nvPr/>
          </p:nvSpPr>
          <p:spPr>
            <a:xfrm>
              <a:off x="380175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7"/>
            <p:cNvSpPr/>
            <p:nvPr/>
          </p:nvSpPr>
          <p:spPr>
            <a:xfrm>
              <a:off x="415566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7"/>
            <p:cNvSpPr/>
            <p:nvPr/>
          </p:nvSpPr>
          <p:spPr>
            <a:xfrm>
              <a:off x="450956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7"/>
            <p:cNvSpPr/>
            <p:nvPr/>
          </p:nvSpPr>
          <p:spPr>
            <a:xfrm>
              <a:off x="486347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7"/>
            <p:cNvSpPr/>
            <p:nvPr/>
          </p:nvSpPr>
          <p:spPr>
            <a:xfrm>
              <a:off x="521737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7"/>
            <p:cNvSpPr/>
            <p:nvPr/>
          </p:nvSpPr>
          <p:spPr>
            <a:xfrm>
              <a:off x="557128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7"/>
            <p:cNvSpPr/>
            <p:nvPr/>
          </p:nvSpPr>
          <p:spPr>
            <a:xfrm>
              <a:off x="592519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7"/>
            <p:cNvSpPr/>
            <p:nvPr/>
          </p:nvSpPr>
          <p:spPr>
            <a:xfrm>
              <a:off x="627909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7"/>
            <p:cNvSpPr/>
            <p:nvPr/>
          </p:nvSpPr>
          <p:spPr>
            <a:xfrm>
              <a:off x="663300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87"/>
            <p:cNvSpPr/>
            <p:nvPr/>
          </p:nvSpPr>
          <p:spPr>
            <a:xfrm>
              <a:off x="698690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87"/>
            <p:cNvSpPr/>
            <p:nvPr/>
          </p:nvSpPr>
          <p:spPr>
            <a:xfrm>
              <a:off x="734081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7"/>
            <p:cNvSpPr/>
            <p:nvPr/>
          </p:nvSpPr>
          <p:spPr>
            <a:xfrm>
              <a:off x="769472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7"/>
            <p:cNvSpPr/>
            <p:nvPr/>
          </p:nvSpPr>
          <p:spPr>
            <a:xfrm>
              <a:off x="804862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7"/>
            <p:cNvSpPr/>
            <p:nvPr/>
          </p:nvSpPr>
          <p:spPr>
            <a:xfrm>
              <a:off x="840253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7"/>
            <p:cNvSpPr/>
            <p:nvPr/>
          </p:nvSpPr>
          <p:spPr>
            <a:xfrm>
              <a:off x="875643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7"/>
            <p:cNvSpPr/>
            <p:nvPr/>
          </p:nvSpPr>
          <p:spPr>
            <a:xfrm>
              <a:off x="911034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7"/>
            <p:cNvSpPr/>
            <p:nvPr/>
          </p:nvSpPr>
          <p:spPr>
            <a:xfrm>
              <a:off x="946425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7"/>
            <p:cNvSpPr/>
            <p:nvPr/>
          </p:nvSpPr>
          <p:spPr>
            <a:xfrm>
              <a:off x="981815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7"/>
            <p:cNvSpPr/>
            <p:nvPr/>
          </p:nvSpPr>
          <p:spPr>
            <a:xfrm>
              <a:off x="1017206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7"/>
            <p:cNvSpPr/>
            <p:nvPr/>
          </p:nvSpPr>
          <p:spPr>
            <a:xfrm>
              <a:off x="1052596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7"/>
            <p:cNvSpPr/>
            <p:nvPr/>
          </p:nvSpPr>
          <p:spPr>
            <a:xfrm>
              <a:off x="10879862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7"/>
            <p:cNvSpPr/>
            <p:nvPr/>
          </p:nvSpPr>
          <p:spPr>
            <a:xfrm>
              <a:off x="-9121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7"/>
            <p:cNvSpPr/>
            <p:nvPr/>
          </p:nvSpPr>
          <p:spPr>
            <a:xfrm>
              <a:off x="26269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7"/>
            <p:cNvSpPr/>
            <p:nvPr/>
          </p:nvSpPr>
          <p:spPr>
            <a:xfrm>
              <a:off x="61660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7"/>
            <p:cNvSpPr/>
            <p:nvPr/>
          </p:nvSpPr>
          <p:spPr>
            <a:xfrm>
              <a:off x="97050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7"/>
            <p:cNvSpPr/>
            <p:nvPr/>
          </p:nvSpPr>
          <p:spPr>
            <a:xfrm>
              <a:off x="132441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7"/>
            <p:cNvSpPr/>
            <p:nvPr/>
          </p:nvSpPr>
          <p:spPr>
            <a:xfrm>
              <a:off x="167831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7"/>
            <p:cNvSpPr/>
            <p:nvPr/>
          </p:nvSpPr>
          <p:spPr>
            <a:xfrm>
              <a:off x="203222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7"/>
            <p:cNvSpPr/>
            <p:nvPr/>
          </p:nvSpPr>
          <p:spPr>
            <a:xfrm>
              <a:off x="238613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7"/>
            <p:cNvSpPr/>
            <p:nvPr/>
          </p:nvSpPr>
          <p:spPr>
            <a:xfrm>
              <a:off x="274003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7"/>
            <p:cNvSpPr/>
            <p:nvPr/>
          </p:nvSpPr>
          <p:spPr>
            <a:xfrm>
              <a:off x="309394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7"/>
            <p:cNvSpPr/>
            <p:nvPr/>
          </p:nvSpPr>
          <p:spPr>
            <a:xfrm>
              <a:off x="344784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7"/>
            <p:cNvSpPr/>
            <p:nvPr/>
          </p:nvSpPr>
          <p:spPr>
            <a:xfrm>
              <a:off x="380175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7"/>
            <p:cNvSpPr/>
            <p:nvPr/>
          </p:nvSpPr>
          <p:spPr>
            <a:xfrm>
              <a:off x="415566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7"/>
            <p:cNvSpPr/>
            <p:nvPr/>
          </p:nvSpPr>
          <p:spPr>
            <a:xfrm>
              <a:off x="450956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7"/>
            <p:cNvSpPr/>
            <p:nvPr/>
          </p:nvSpPr>
          <p:spPr>
            <a:xfrm>
              <a:off x="486347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7"/>
            <p:cNvSpPr/>
            <p:nvPr/>
          </p:nvSpPr>
          <p:spPr>
            <a:xfrm>
              <a:off x="521737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7"/>
            <p:cNvSpPr/>
            <p:nvPr/>
          </p:nvSpPr>
          <p:spPr>
            <a:xfrm>
              <a:off x="557128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7"/>
            <p:cNvSpPr/>
            <p:nvPr/>
          </p:nvSpPr>
          <p:spPr>
            <a:xfrm>
              <a:off x="592519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7"/>
            <p:cNvSpPr/>
            <p:nvPr/>
          </p:nvSpPr>
          <p:spPr>
            <a:xfrm>
              <a:off x="627909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7"/>
            <p:cNvSpPr/>
            <p:nvPr/>
          </p:nvSpPr>
          <p:spPr>
            <a:xfrm>
              <a:off x="663300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7"/>
            <p:cNvSpPr/>
            <p:nvPr/>
          </p:nvSpPr>
          <p:spPr>
            <a:xfrm>
              <a:off x="698690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7"/>
            <p:cNvSpPr/>
            <p:nvPr/>
          </p:nvSpPr>
          <p:spPr>
            <a:xfrm>
              <a:off x="734081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7"/>
            <p:cNvSpPr/>
            <p:nvPr/>
          </p:nvSpPr>
          <p:spPr>
            <a:xfrm>
              <a:off x="769472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7"/>
            <p:cNvSpPr/>
            <p:nvPr/>
          </p:nvSpPr>
          <p:spPr>
            <a:xfrm>
              <a:off x="804862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7"/>
            <p:cNvSpPr/>
            <p:nvPr/>
          </p:nvSpPr>
          <p:spPr>
            <a:xfrm>
              <a:off x="840253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7"/>
            <p:cNvSpPr/>
            <p:nvPr/>
          </p:nvSpPr>
          <p:spPr>
            <a:xfrm>
              <a:off x="875643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7"/>
            <p:cNvSpPr/>
            <p:nvPr/>
          </p:nvSpPr>
          <p:spPr>
            <a:xfrm>
              <a:off x="911034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7"/>
            <p:cNvSpPr/>
            <p:nvPr/>
          </p:nvSpPr>
          <p:spPr>
            <a:xfrm>
              <a:off x="946425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7"/>
            <p:cNvSpPr/>
            <p:nvPr/>
          </p:nvSpPr>
          <p:spPr>
            <a:xfrm>
              <a:off x="981815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7"/>
            <p:cNvSpPr/>
            <p:nvPr/>
          </p:nvSpPr>
          <p:spPr>
            <a:xfrm>
              <a:off x="1017206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7"/>
            <p:cNvSpPr/>
            <p:nvPr/>
          </p:nvSpPr>
          <p:spPr>
            <a:xfrm>
              <a:off x="1052596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7"/>
            <p:cNvSpPr/>
            <p:nvPr/>
          </p:nvSpPr>
          <p:spPr>
            <a:xfrm>
              <a:off x="10879862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7"/>
            <p:cNvSpPr/>
            <p:nvPr/>
          </p:nvSpPr>
          <p:spPr>
            <a:xfrm>
              <a:off x="-9121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7"/>
            <p:cNvSpPr/>
            <p:nvPr/>
          </p:nvSpPr>
          <p:spPr>
            <a:xfrm>
              <a:off x="26269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7"/>
            <p:cNvSpPr/>
            <p:nvPr/>
          </p:nvSpPr>
          <p:spPr>
            <a:xfrm>
              <a:off x="61660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7"/>
            <p:cNvSpPr/>
            <p:nvPr/>
          </p:nvSpPr>
          <p:spPr>
            <a:xfrm>
              <a:off x="97050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7"/>
            <p:cNvSpPr/>
            <p:nvPr/>
          </p:nvSpPr>
          <p:spPr>
            <a:xfrm>
              <a:off x="132441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7"/>
            <p:cNvSpPr/>
            <p:nvPr/>
          </p:nvSpPr>
          <p:spPr>
            <a:xfrm>
              <a:off x="167831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7"/>
            <p:cNvSpPr/>
            <p:nvPr/>
          </p:nvSpPr>
          <p:spPr>
            <a:xfrm>
              <a:off x="203222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7"/>
            <p:cNvSpPr/>
            <p:nvPr/>
          </p:nvSpPr>
          <p:spPr>
            <a:xfrm>
              <a:off x="238613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7"/>
            <p:cNvSpPr/>
            <p:nvPr/>
          </p:nvSpPr>
          <p:spPr>
            <a:xfrm>
              <a:off x="274003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7"/>
            <p:cNvSpPr/>
            <p:nvPr/>
          </p:nvSpPr>
          <p:spPr>
            <a:xfrm>
              <a:off x="309394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7"/>
            <p:cNvSpPr/>
            <p:nvPr/>
          </p:nvSpPr>
          <p:spPr>
            <a:xfrm>
              <a:off x="344784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7"/>
            <p:cNvSpPr/>
            <p:nvPr/>
          </p:nvSpPr>
          <p:spPr>
            <a:xfrm>
              <a:off x="380175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7"/>
            <p:cNvSpPr/>
            <p:nvPr/>
          </p:nvSpPr>
          <p:spPr>
            <a:xfrm>
              <a:off x="415566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7"/>
            <p:cNvSpPr/>
            <p:nvPr/>
          </p:nvSpPr>
          <p:spPr>
            <a:xfrm>
              <a:off x="450956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7"/>
            <p:cNvSpPr/>
            <p:nvPr/>
          </p:nvSpPr>
          <p:spPr>
            <a:xfrm>
              <a:off x="486347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7"/>
            <p:cNvSpPr/>
            <p:nvPr/>
          </p:nvSpPr>
          <p:spPr>
            <a:xfrm>
              <a:off x="521737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7"/>
            <p:cNvSpPr/>
            <p:nvPr/>
          </p:nvSpPr>
          <p:spPr>
            <a:xfrm>
              <a:off x="557128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7"/>
            <p:cNvSpPr/>
            <p:nvPr/>
          </p:nvSpPr>
          <p:spPr>
            <a:xfrm>
              <a:off x="592519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7"/>
            <p:cNvSpPr/>
            <p:nvPr/>
          </p:nvSpPr>
          <p:spPr>
            <a:xfrm>
              <a:off x="627909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7"/>
            <p:cNvSpPr/>
            <p:nvPr/>
          </p:nvSpPr>
          <p:spPr>
            <a:xfrm>
              <a:off x="663300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7"/>
            <p:cNvSpPr/>
            <p:nvPr/>
          </p:nvSpPr>
          <p:spPr>
            <a:xfrm>
              <a:off x="698690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87"/>
            <p:cNvSpPr/>
            <p:nvPr/>
          </p:nvSpPr>
          <p:spPr>
            <a:xfrm>
              <a:off x="734081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7"/>
            <p:cNvSpPr/>
            <p:nvPr/>
          </p:nvSpPr>
          <p:spPr>
            <a:xfrm>
              <a:off x="769472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7"/>
            <p:cNvSpPr/>
            <p:nvPr/>
          </p:nvSpPr>
          <p:spPr>
            <a:xfrm>
              <a:off x="804862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7"/>
            <p:cNvSpPr/>
            <p:nvPr/>
          </p:nvSpPr>
          <p:spPr>
            <a:xfrm>
              <a:off x="840253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7"/>
            <p:cNvSpPr/>
            <p:nvPr/>
          </p:nvSpPr>
          <p:spPr>
            <a:xfrm>
              <a:off x="875643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7"/>
            <p:cNvSpPr/>
            <p:nvPr/>
          </p:nvSpPr>
          <p:spPr>
            <a:xfrm>
              <a:off x="911034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7"/>
            <p:cNvSpPr/>
            <p:nvPr/>
          </p:nvSpPr>
          <p:spPr>
            <a:xfrm>
              <a:off x="946425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7"/>
            <p:cNvSpPr/>
            <p:nvPr/>
          </p:nvSpPr>
          <p:spPr>
            <a:xfrm>
              <a:off x="981815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7"/>
            <p:cNvSpPr/>
            <p:nvPr/>
          </p:nvSpPr>
          <p:spPr>
            <a:xfrm>
              <a:off x="1017206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7"/>
            <p:cNvSpPr/>
            <p:nvPr/>
          </p:nvSpPr>
          <p:spPr>
            <a:xfrm>
              <a:off x="1052596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87"/>
            <p:cNvSpPr/>
            <p:nvPr/>
          </p:nvSpPr>
          <p:spPr>
            <a:xfrm>
              <a:off x="10879862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7"/>
            <p:cNvSpPr/>
            <p:nvPr/>
          </p:nvSpPr>
          <p:spPr>
            <a:xfrm>
              <a:off x="-9121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7"/>
            <p:cNvSpPr/>
            <p:nvPr/>
          </p:nvSpPr>
          <p:spPr>
            <a:xfrm>
              <a:off x="26269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7"/>
            <p:cNvSpPr/>
            <p:nvPr/>
          </p:nvSpPr>
          <p:spPr>
            <a:xfrm>
              <a:off x="61660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7"/>
            <p:cNvSpPr/>
            <p:nvPr/>
          </p:nvSpPr>
          <p:spPr>
            <a:xfrm>
              <a:off x="97050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7"/>
            <p:cNvSpPr/>
            <p:nvPr/>
          </p:nvSpPr>
          <p:spPr>
            <a:xfrm>
              <a:off x="132441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7"/>
            <p:cNvSpPr/>
            <p:nvPr/>
          </p:nvSpPr>
          <p:spPr>
            <a:xfrm>
              <a:off x="167831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7"/>
            <p:cNvSpPr/>
            <p:nvPr/>
          </p:nvSpPr>
          <p:spPr>
            <a:xfrm>
              <a:off x="203222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7"/>
            <p:cNvSpPr/>
            <p:nvPr/>
          </p:nvSpPr>
          <p:spPr>
            <a:xfrm>
              <a:off x="238613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7"/>
            <p:cNvSpPr/>
            <p:nvPr/>
          </p:nvSpPr>
          <p:spPr>
            <a:xfrm>
              <a:off x="274003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7"/>
            <p:cNvSpPr/>
            <p:nvPr/>
          </p:nvSpPr>
          <p:spPr>
            <a:xfrm>
              <a:off x="309394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7"/>
            <p:cNvSpPr/>
            <p:nvPr/>
          </p:nvSpPr>
          <p:spPr>
            <a:xfrm>
              <a:off x="344784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7"/>
            <p:cNvSpPr/>
            <p:nvPr/>
          </p:nvSpPr>
          <p:spPr>
            <a:xfrm>
              <a:off x="380175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7"/>
            <p:cNvSpPr/>
            <p:nvPr/>
          </p:nvSpPr>
          <p:spPr>
            <a:xfrm>
              <a:off x="415566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7"/>
            <p:cNvSpPr/>
            <p:nvPr/>
          </p:nvSpPr>
          <p:spPr>
            <a:xfrm>
              <a:off x="450956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7"/>
            <p:cNvSpPr/>
            <p:nvPr/>
          </p:nvSpPr>
          <p:spPr>
            <a:xfrm>
              <a:off x="486347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7"/>
            <p:cNvSpPr/>
            <p:nvPr/>
          </p:nvSpPr>
          <p:spPr>
            <a:xfrm>
              <a:off x="521737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7"/>
            <p:cNvSpPr/>
            <p:nvPr/>
          </p:nvSpPr>
          <p:spPr>
            <a:xfrm>
              <a:off x="557128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7"/>
            <p:cNvSpPr/>
            <p:nvPr/>
          </p:nvSpPr>
          <p:spPr>
            <a:xfrm>
              <a:off x="592519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7"/>
            <p:cNvSpPr/>
            <p:nvPr/>
          </p:nvSpPr>
          <p:spPr>
            <a:xfrm>
              <a:off x="627909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7"/>
            <p:cNvSpPr/>
            <p:nvPr/>
          </p:nvSpPr>
          <p:spPr>
            <a:xfrm>
              <a:off x="663300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87"/>
            <p:cNvSpPr/>
            <p:nvPr/>
          </p:nvSpPr>
          <p:spPr>
            <a:xfrm>
              <a:off x="698690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87"/>
            <p:cNvSpPr/>
            <p:nvPr/>
          </p:nvSpPr>
          <p:spPr>
            <a:xfrm>
              <a:off x="734081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87"/>
            <p:cNvSpPr/>
            <p:nvPr/>
          </p:nvSpPr>
          <p:spPr>
            <a:xfrm>
              <a:off x="769472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7"/>
            <p:cNvSpPr/>
            <p:nvPr/>
          </p:nvSpPr>
          <p:spPr>
            <a:xfrm>
              <a:off x="804862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7"/>
            <p:cNvSpPr/>
            <p:nvPr/>
          </p:nvSpPr>
          <p:spPr>
            <a:xfrm>
              <a:off x="840253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7"/>
            <p:cNvSpPr/>
            <p:nvPr/>
          </p:nvSpPr>
          <p:spPr>
            <a:xfrm>
              <a:off x="875643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7"/>
            <p:cNvSpPr/>
            <p:nvPr/>
          </p:nvSpPr>
          <p:spPr>
            <a:xfrm>
              <a:off x="911034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7"/>
            <p:cNvSpPr/>
            <p:nvPr/>
          </p:nvSpPr>
          <p:spPr>
            <a:xfrm>
              <a:off x="946425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7"/>
            <p:cNvSpPr/>
            <p:nvPr/>
          </p:nvSpPr>
          <p:spPr>
            <a:xfrm>
              <a:off x="981815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7"/>
            <p:cNvSpPr/>
            <p:nvPr/>
          </p:nvSpPr>
          <p:spPr>
            <a:xfrm>
              <a:off x="1017206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7"/>
            <p:cNvSpPr/>
            <p:nvPr/>
          </p:nvSpPr>
          <p:spPr>
            <a:xfrm>
              <a:off x="1052596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87"/>
            <p:cNvSpPr/>
            <p:nvPr/>
          </p:nvSpPr>
          <p:spPr>
            <a:xfrm>
              <a:off x="10879862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87"/>
            <p:cNvSpPr/>
            <p:nvPr/>
          </p:nvSpPr>
          <p:spPr>
            <a:xfrm>
              <a:off x="-9121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87"/>
            <p:cNvSpPr/>
            <p:nvPr/>
          </p:nvSpPr>
          <p:spPr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" name="Google Shape;325;p87"/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326" name="Google Shape;326;p87"/>
              <p:cNvSpPr/>
              <p:nvPr/>
            </p:nvSpPr>
            <p:spPr>
              <a:xfrm>
                <a:off x="-831850" y="2471738"/>
                <a:ext cx="3567113" cy="311943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06" extrusionOk="0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55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87"/>
              <p:cNvSpPr/>
              <p:nvPr/>
            </p:nvSpPr>
            <p:spPr>
              <a:xfrm>
                <a:off x="490538" y="3262313"/>
                <a:ext cx="914400" cy="159067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07" extrusionOk="0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55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87"/>
              <p:cNvSpPr/>
              <p:nvPr/>
            </p:nvSpPr>
            <p:spPr>
              <a:xfrm>
                <a:off x="-239713" y="581026"/>
                <a:ext cx="2382838" cy="19589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5" extrusionOk="0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55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" name="Google Shape;329;p87"/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7"/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7"/>
            <p:cNvSpPr/>
            <p:nvPr/>
          </p:nvSpPr>
          <p:spPr>
            <a:xfrm rot="-5400000">
              <a:off x="5129275" y="-5934192"/>
              <a:ext cx="405411" cy="11464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7"/>
            <p:cNvSpPr/>
            <p:nvPr/>
          </p:nvSpPr>
          <p:spPr>
            <a:xfrm rot="-5400000">
              <a:off x="5129270" y="643723"/>
              <a:ext cx="405411" cy="11464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87"/>
          <p:cNvSpPr txBox="1"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87"/>
          <p:cNvSpPr txBox="1">
            <a:spLocks noGrp="1"/>
          </p:cNvSpPr>
          <p:nvPr>
            <p:ph type="body" idx="1"/>
          </p:nvPr>
        </p:nvSpPr>
        <p:spPr>
          <a:xfrm>
            <a:off x="3180080" y="4846320"/>
            <a:ext cx="8290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rebuchet MS"/>
              <a:buNone/>
              <a:defRPr sz="2667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60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8"/>
          <p:cNvSpPr/>
          <p:nvPr/>
        </p:nvSpPr>
        <p:spPr>
          <a:xfrm>
            <a:off x="10955473" y="6357737"/>
            <a:ext cx="1118387" cy="3525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90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DEMO Placehold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90"/>
          <p:cNvSpPr txBox="1"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998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">
  <p:cSld name="Top Title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92"/>
          <p:cNvPicPr preferRelativeResize="0"/>
          <p:nvPr/>
        </p:nvPicPr>
        <p:blipFill rotWithShape="1">
          <a:blip r:embed="rId2">
            <a:alphaModFix/>
          </a:blip>
          <a:srcRect l="24999" r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92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70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499" y="2107183"/>
            <a:ext cx="1779550" cy="144292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842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7BDA-7E98-6549-BC38-D2BD9E69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05" y="425811"/>
            <a:ext cx="11084667" cy="656667"/>
          </a:xfrm>
        </p:spPr>
        <p:txBody>
          <a:bodyPr anchor="b">
            <a:normAutofit/>
          </a:bodyPr>
          <a:lstStyle>
            <a:lvl1pPr algn="ctr">
              <a:defRPr sz="3100" b="1" i="0">
                <a:latin typeface="Lekton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D6B2C-63B6-A940-AD2B-4E836001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3505" y="6356350"/>
            <a:ext cx="3027895" cy="365125"/>
          </a:xfrm>
        </p:spPr>
        <p:txBody>
          <a:bodyPr/>
          <a:lstStyle/>
          <a:p>
            <a:fld id="{97602967-FA5A-5243-9B0D-85337B776F19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2B0B9-17DA-FF40-B1CC-7BE8858E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027040" cy="365125"/>
          </a:xfrm>
        </p:spPr>
        <p:txBody>
          <a:bodyPr/>
          <a:lstStyle/>
          <a:p>
            <a:fld id="{C456D97C-5666-5A42-B33F-D8395766825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246458-425E-DD4D-9445-D551A1619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038" y="1181100"/>
            <a:ext cx="11084134" cy="5318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2pPr>
            <a:lvl3pPr marL="9144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3pPr>
            <a:lvl4pPr marL="13716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4pPr>
            <a:lvl5pPr marL="18288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9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4322" y="4929406"/>
            <a:ext cx="1779550" cy="14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0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98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accent4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11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6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702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2599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6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0"/>
            <a:ext cx="6035040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0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3407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4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49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9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7886E-F0D5-AC41-A5E4-F6F7EDF3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2967-FA5A-5243-9B0D-85337B776F19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B3964-C036-804D-B485-AB869DD1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BDF2A-51AE-C644-9249-E8BF900B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D97C-5666-5A42-B33F-D83957668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9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</p:spPr>
        <p:txBody>
          <a:bodyPr/>
          <a:lstStyle>
            <a:lvl1pPr algn="l">
              <a:defRPr sz="3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0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64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0955473" y="6357737"/>
            <a:ext cx="1118387" cy="3525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798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321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56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 txBox="1"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2"/>
          <p:cNvSpPr txBox="1">
            <a:spLocks noGrp="1"/>
          </p:cNvSpPr>
          <p:nvPr>
            <p:ph type="body" idx="1"/>
          </p:nvPr>
        </p:nvSpPr>
        <p:spPr>
          <a:xfrm>
            <a:off x="576924" y="3412866"/>
            <a:ext cx="4658712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body" idx="2"/>
          </p:nvPr>
        </p:nvSpPr>
        <p:spPr>
          <a:xfrm>
            <a:off x="576924" y="2609330"/>
            <a:ext cx="4671558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4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61"/>
          <p:cNvPicPr preferRelativeResize="0"/>
          <p:nvPr/>
        </p:nvPicPr>
        <p:blipFill rotWithShape="1">
          <a:blip r:embed="rId2">
            <a:alphaModFix/>
          </a:blip>
          <a:srcRect l="17747" t="16214" r="9586" b="1112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61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499" y="2107183"/>
            <a:ext cx="1779550" cy="144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1"/>
          <p:cNvSpPr txBox="1">
            <a:spLocks noGrp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400"/>
              <a:buFont typeface="Trebuchet MS"/>
              <a:buNone/>
              <a:defRPr sz="1556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61"/>
          <p:cNvSpPr txBox="1">
            <a:spLocks noGrp="1"/>
          </p:cNvSpPr>
          <p:nvPr>
            <p:ph type="title"/>
          </p:nvPr>
        </p:nvSpPr>
        <p:spPr>
          <a:xfrm>
            <a:off x="762000" y="4470401"/>
            <a:ext cx="6461760" cy="109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89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 txBox="1"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2"/>
          <p:cNvSpPr txBox="1">
            <a:spLocks noGrp="1"/>
          </p:cNvSpPr>
          <p:nvPr>
            <p:ph type="body" idx="1"/>
          </p:nvPr>
        </p:nvSpPr>
        <p:spPr>
          <a:xfrm>
            <a:off x="576924" y="3412866"/>
            <a:ext cx="4658712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body" idx="2"/>
          </p:nvPr>
        </p:nvSpPr>
        <p:spPr>
          <a:xfrm>
            <a:off x="576924" y="2609330"/>
            <a:ext cx="4671558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62"/>
          <p:cNvSpPr/>
          <p:nvPr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1_Content with Photograph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 txBox="1"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556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3"/>
          <p:cNvSpPr txBox="1">
            <a:spLocks noGrp="1"/>
          </p:cNvSpPr>
          <p:nvPr>
            <p:ph type="body" idx="1"/>
          </p:nvPr>
        </p:nvSpPr>
        <p:spPr>
          <a:xfrm>
            <a:off x="576924" y="3412866"/>
            <a:ext cx="4658712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778">
                <a:solidFill>
                  <a:schemeClr val="dk2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>
                <a:solidFill>
                  <a:schemeClr val="dk2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>
                <a:solidFill>
                  <a:schemeClr val="dk2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body" idx="2"/>
          </p:nvPr>
        </p:nvSpPr>
        <p:spPr>
          <a:xfrm>
            <a:off x="576924" y="2609330"/>
            <a:ext cx="4671558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 sz="2222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63"/>
          <p:cNvSpPr/>
          <p:nvPr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3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4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4"/>
          <p:cNvSpPr txBox="1">
            <a:spLocks noGrp="1"/>
          </p:cNvSpPr>
          <p:nvPr>
            <p:ph type="body" idx="1"/>
          </p:nvPr>
        </p:nvSpPr>
        <p:spPr>
          <a:xfrm>
            <a:off x="568960" y="2336705"/>
            <a:ext cx="11054080" cy="410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64"/>
          <p:cNvSpPr txBox="1">
            <a:spLocks noGrp="1"/>
          </p:cNvSpPr>
          <p:nvPr>
            <p:ph type="body" idx="2"/>
          </p:nvPr>
        </p:nvSpPr>
        <p:spPr>
          <a:xfrm>
            <a:off x="553720" y="1209040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64"/>
          <p:cNvSpPr/>
          <p:nvPr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2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9" descr="A close up of a spid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305" t="3895" r="12403" b="2654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9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4322" y="4929406"/>
            <a:ext cx="1779550" cy="1442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35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F2DBA-D124-384E-AD29-49ED6DE5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677B0-F37B-3948-A15A-10615874F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AD4DC-259B-F243-83F4-1622B619C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2967-FA5A-5243-9B0D-85337B776F19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C597F-4C0F-2540-925F-4FC94E73A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93FD-8638-0E4C-A729-A29318C18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6D97C-5666-5A42-B33F-D83957668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35" r:id="rId2"/>
    <p:sldLayoutId id="2147483829" r:id="rId3"/>
    <p:sldLayoutId id="214748383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>
            <a:spLocks noGrp="1"/>
          </p:cNvSpPr>
          <p:nvPr>
            <p:ph type="title"/>
          </p:nvPr>
        </p:nvSpPr>
        <p:spPr>
          <a:xfrm>
            <a:off x="555271" y="579121"/>
            <a:ext cx="1108146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0"/>
          <p:cNvSpPr txBox="1">
            <a:spLocks noGrp="1"/>
          </p:cNvSpPr>
          <p:nvPr>
            <p:ph type="body" idx="1"/>
          </p:nvPr>
        </p:nvSpPr>
        <p:spPr>
          <a:xfrm>
            <a:off x="574892" y="2224853"/>
            <a:ext cx="11054368" cy="414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60"/>
          <p:cNvSpPr txBox="1"/>
          <p:nvPr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78" b="0" i="0" u="none" strike="noStrike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r>
              <a:rPr lang="en-US" sz="10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 b="0" i="0" u="none" strike="noStrike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Google Shape;15;p6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431433" y="6460818"/>
            <a:ext cx="528763" cy="264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535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579121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739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2" b="0">
          <a:solidFill>
            <a:schemeClr val="accent4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decathlon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-MONAI/tutorials/blob/master/acceleration/fast_model_training_guide.m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tiff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ordart.com/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vidia.com/en-us/clara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evblogs.nvidia.com/annotation-transfer-learning-clara-trai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decathlon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1BC053-EA85-464E-A18D-43D1B415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15" y="1075174"/>
            <a:ext cx="7092370" cy="19853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60B527-AE94-4DDA-A4E2-1C55AD46EB85}"/>
              </a:ext>
            </a:extLst>
          </p:cNvPr>
          <p:cNvSpPr/>
          <p:nvPr/>
        </p:nvSpPr>
        <p:spPr>
          <a:xfrm>
            <a:off x="1190321" y="3797506"/>
            <a:ext cx="98113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4800" b="1" dirty="0">
                <a:solidFill>
                  <a:srgbClr val="008B8B"/>
                </a:solidFill>
                <a:latin typeface="Trebuchet MS" panose="020B0703020202090204" pitchFamily="34" charset="0"/>
              </a:rPr>
              <a:t>Best Research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125C8-9B6F-4795-BBC9-328AAB2F0825}"/>
              </a:ext>
            </a:extLst>
          </p:cNvPr>
          <p:cNvSpPr/>
          <p:nvPr/>
        </p:nvSpPr>
        <p:spPr>
          <a:xfrm>
            <a:off x="1516513" y="4951829"/>
            <a:ext cx="9158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B8B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Dong Yang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8B8B"/>
                </a:solidFill>
                <a:latin typeface="Trebuchet MS" panose="020B0703020202090204" pitchFamily="34" charset="0"/>
              </a:rPr>
              <a:t>NVIDIA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rebuchet MS" panose="020B070302020209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45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10" kern="0" dirty="0">
                <a:solidFill>
                  <a:srgbClr val="000000"/>
                </a:solidFill>
                <a:cs typeface="Arial"/>
                <a:sym typeface="Trebuchet MS"/>
              </a:rPr>
              <a:t>Case Study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spcBef>
                <a:spcPts val="2000"/>
              </a:spcBef>
            </a:pPr>
            <a:r>
              <a:rPr lang="en-US" dirty="0"/>
              <a:t>3D Spleen CT Segmentation</a:t>
            </a:r>
            <a:endParaRPr dirty="0">
              <a:solidFill>
                <a:srgbClr val="008B8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41 abdominal CT volumes from public domain (</a:t>
            </a: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  <a:hlinkClick r:id="rId3"/>
              </a:rPr>
              <a:t>Medical Segmentation Decathlon</a:t>
            </a: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) with spleen region annotation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32 for training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9 for validation</a:t>
            </a:r>
          </a:p>
          <a:p>
            <a:pPr>
              <a:lnSpc>
                <a:spcPct val="150000"/>
              </a:lnSpc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“State-of-the-art” performance around Dice’s score 0.95</a:t>
            </a:r>
          </a:p>
          <a:p>
            <a:pPr>
              <a:lnSpc>
                <a:spcPct val="150000"/>
              </a:lnSpc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Publicly available implementation takes several hours to train segmentation models and reach “state-of-the-art” performance</a:t>
            </a:r>
          </a:p>
          <a:p>
            <a:pPr>
              <a:lnSpc>
                <a:spcPct val="150000"/>
              </a:lnSpc>
            </a:pPr>
            <a:r>
              <a:rPr lang="en-GB" sz="2000" i="1" dirty="0">
                <a:solidFill>
                  <a:schemeClr val="accent6"/>
                </a:solidFill>
                <a:latin typeface="Trebuchet MS" panose="020B0703020202090204" pitchFamily="34" charset="0"/>
              </a:rPr>
              <a:t>But now, we can achieve it within </a:t>
            </a:r>
            <a:r>
              <a:rPr lang="en-GB" sz="2000" b="1" i="1" dirty="0">
                <a:solidFill>
                  <a:schemeClr val="accent6"/>
                </a:solidFill>
                <a:latin typeface="Trebuchet MS" panose="020B0703020202090204" pitchFamily="34" charset="0"/>
              </a:rPr>
              <a:t>one minute</a:t>
            </a:r>
            <a:r>
              <a:rPr lang="en-GB" sz="2000" i="1" dirty="0">
                <a:solidFill>
                  <a:schemeClr val="accent6"/>
                </a:solidFill>
                <a:latin typeface="Trebuchet MS" panose="020B0703020202090204" pitchFamily="34" charset="0"/>
              </a:rPr>
              <a:t> using U-Net on one single GPU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0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10" kern="0" dirty="0">
                <a:solidFill>
                  <a:srgbClr val="000000"/>
                </a:solidFill>
                <a:cs typeface="Arial"/>
                <a:sym typeface="Trebuchet MS"/>
              </a:rPr>
              <a:t>Case Study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spcBef>
                <a:spcPts val="2000"/>
              </a:spcBef>
            </a:pPr>
            <a:r>
              <a:rPr lang="en-US" dirty="0"/>
              <a:t>3D Spleen CT Segmentation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F05EC-CF68-9D48-B1DE-04E82AAF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2" y="1890496"/>
            <a:ext cx="10972800" cy="4541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2D7B1-1714-D24F-8256-B146BE6E6CF5}"/>
              </a:ext>
            </a:extLst>
          </p:cNvPr>
          <p:cNvSpPr txBox="1"/>
          <p:nvPr/>
        </p:nvSpPr>
        <p:spPr>
          <a:xfrm>
            <a:off x="4758200" y="1890496"/>
            <a:ext cx="14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FD933-6410-2747-B8C6-D99DA748E925}"/>
              </a:ext>
            </a:extLst>
          </p:cNvPr>
          <p:cNvSpPr txBox="1"/>
          <p:nvPr/>
        </p:nvSpPr>
        <p:spPr>
          <a:xfrm>
            <a:off x="7044198" y="2557902"/>
            <a:ext cx="217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Sliding-Window Inference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83D29-6E3B-284D-8BE8-95F42F69F4C4}"/>
              </a:ext>
            </a:extLst>
          </p:cNvPr>
          <p:cNvSpPr txBox="1"/>
          <p:nvPr/>
        </p:nvSpPr>
        <p:spPr>
          <a:xfrm>
            <a:off x="8198069" y="5718263"/>
            <a:ext cx="3300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" pitchFamily="2" charset="77"/>
                <a:ea typeface="Palatino" pitchFamily="2" charset="77"/>
                <a:cs typeface="Times New Roman" panose="02020603050405020304" pitchFamily="18" charset="0"/>
              </a:rPr>
              <a:t>Loss Function, Optimizer, Learning Rate, etc.</a:t>
            </a:r>
          </a:p>
        </p:txBody>
      </p:sp>
    </p:spTree>
    <p:extLst>
      <p:ext uri="{BB962C8B-B14F-4D97-AF65-F5344CB8AC3E}">
        <p14:creationId xmlns:p14="http://schemas.microsoft.com/office/powerpoint/2010/main" val="80565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3D Spleen CT Segmentation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spcBef>
                <a:spcPts val="2000"/>
              </a:spcBef>
            </a:pPr>
            <a:r>
              <a:rPr lang="en-US" dirty="0"/>
              <a:t>Pre-Processing and Augmentation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1" y="2234381"/>
            <a:ext cx="5943600" cy="4197096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“</a:t>
            </a:r>
            <a:r>
              <a:rPr lang="en-GB" sz="2000" i="1" dirty="0" err="1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Spacingd</a:t>
            </a: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Resampling | Physical meanings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“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Orientationd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Aligning imaging origins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“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ScaleIntensityRanged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Intensity window | Hounsfield units (HU)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“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RandCropbyPosNegLabeld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Handling various image size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Balancing training samples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17BE1-B169-F448-8EE7-47404706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134" y="1667065"/>
            <a:ext cx="43580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Automated Mixed Precision (AMP)</a:t>
            </a:r>
            <a:endParaRPr dirty="0">
              <a:solidFill>
                <a:srgbClr val="008B8B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7DE99-0514-1549-9ADE-FF0DA2F4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2" y="2377738"/>
            <a:ext cx="10972800" cy="3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Automated Mixed Precision (AMP)</a:t>
            </a:r>
            <a:endParaRPr dirty="0">
              <a:solidFill>
                <a:srgbClr val="008B8B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3389CD2-3369-5F4D-8D72-6952BF12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3829"/>
            <a:ext cx="591537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E118A4F-0065-0346-8073-CA577101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572" y="2383829"/>
            <a:ext cx="591537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9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Automated Mixed Precision (AMP)</a:t>
            </a:r>
            <a:endParaRPr dirty="0">
              <a:solidFill>
                <a:srgbClr val="008B8B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A38176-002F-3548-9C4C-3B6097F19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" y="1918477"/>
            <a:ext cx="12192000" cy="41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3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Automated Mixed Precision (AMP)</a:t>
            </a:r>
            <a:endParaRPr dirty="0">
              <a:solidFill>
                <a:srgbClr val="008B8B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2CA037F-32AA-C14A-81F0-641B515F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9164" y="2323504"/>
            <a:ext cx="6012816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56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 err="1">
                <a:solidFill>
                  <a:srgbClr val="008B8B"/>
                </a:solidFill>
              </a:rPr>
              <a:t>Novograd</a:t>
            </a:r>
            <a:r>
              <a:rPr lang="en-US" dirty="0">
                <a:solidFill>
                  <a:srgbClr val="008B8B"/>
                </a:solidFill>
              </a:rPr>
              <a:t> Optimizer</a:t>
            </a:r>
            <a:endParaRPr dirty="0">
              <a:solidFill>
                <a:srgbClr val="008B8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endParaRPr lang="en-GB" sz="2000" i="1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E7183-B444-444E-984D-D21AD30E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2" y="1700784"/>
            <a:ext cx="5486400" cy="5157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D0C1A-5F9F-584F-ACE3-E0ED27EF4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711" y="1700784"/>
            <a:ext cx="548640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Loss function</a:t>
            </a:r>
            <a:endParaRPr dirty="0">
              <a:solidFill>
                <a:srgbClr val="008B8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Dice loss = 1 – Dice Score = 1 -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DiceLoss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 -&gt;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DiceCELoss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 (dice loss and cross-entropy loss)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“One-line change”: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Before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loss_function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DiceLoss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to_onehot_y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After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loss_function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DiceCELoss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to_onehot_y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squared_pred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batch=True)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8" name="Picture 2" descr="Understanding the dice coefficient - Part 2 (2017) - Deep Learning Course  Forums">
            <a:extLst>
              <a:ext uri="{FF2B5EF4-FFF2-40B4-BE49-F238E27FC236}">
                <a16:creationId xmlns:a16="http://schemas.microsoft.com/office/drawing/2014/main" id="{BDE7ED1B-E7F5-DD43-9AA1-EF06DCFB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32" y="2109431"/>
            <a:ext cx="1667934" cy="9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8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Loss function</a:t>
            </a:r>
            <a:endParaRPr dirty="0">
              <a:solidFill>
                <a:srgbClr val="008B8B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DD2CD1-F946-0940-8B79-886EB10ED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97" y="1371600"/>
            <a:ext cx="88709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95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10" kern="0" dirty="0">
                <a:solidFill>
                  <a:srgbClr val="000000"/>
                </a:solidFill>
                <a:cs typeface="Arial"/>
                <a:sym typeface="Trebuchet MS"/>
              </a:rPr>
              <a:t>Medical Image Analysis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Motivations</a:t>
            </a:r>
            <a:endParaRPr dirty="0">
              <a:solidFill>
                <a:srgbClr val="008B8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What?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To gain high-level understanding from medical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Why?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Disease diagnosis, treatment planning and surgical guidance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Applications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Precise radiotherapy (calculate dose distribution, delineate tumours and normal organs)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"COVID-19" screening, etc.</a:t>
            </a:r>
            <a:endParaRPr lang="en-US" sz="2000" i="1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0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Implementation Improvement</a:t>
            </a:r>
            <a:endParaRPr dirty="0">
              <a:solidFill>
                <a:srgbClr val="008B8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(fully) GPU based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Data caching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Data pre-processing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Data augmentation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Sliding-window inference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No CPU operations involved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7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Results</a:t>
            </a:r>
            <a:endParaRPr dirty="0">
              <a:solidFill>
                <a:srgbClr val="008B8B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280C0A7-D0D6-744F-9FBC-D8B5EBD9D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27" y="1371600"/>
            <a:ext cx="887349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7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3D Spleen CT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  <a:hlinkClick r:id="rId3"/>
              </a:rPr>
              <a:t>Tutorial</a:t>
            </a:r>
            <a:endParaRPr dirty="0">
              <a:solidFill>
                <a:srgbClr val="008B8B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30F631-E6CA-5F4F-BA28-FB87EAD40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501" y="1543764"/>
            <a:ext cx="528814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10" kern="0" dirty="0">
                <a:solidFill>
                  <a:srgbClr val="000000"/>
                </a:solidFill>
                <a:cs typeface="Arial"/>
                <a:sym typeface="Trebuchet MS"/>
              </a:rPr>
              <a:t>NVIDIA Clara Medical Imaging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spcBef>
                <a:spcPts val="2000"/>
              </a:spcBef>
            </a:pPr>
            <a:r>
              <a:rPr lang="en-US" dirty="0"/>
              <a:t>Clara Train SDK v4.0</a:t>
            </a:r>
            <a:endParaRPr dirty="0">
              <a:solidFill>
                <a:srgbClr val="008B8B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340B2-3B71-2E4A-B0D0-12B3BB0DC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44" y="1667065"/>
            <a:ext cx="87418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0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E11C90-6002-5D45-B1AE-46FCEF091DE7}"/>
              </a:ext>
            </a:extLst>
          </p:cNvPr>
          <p:cNvSpPr txBox="1"/>
          <p:nvPr/>
        </p:nvSpPr>
        <p:spPr>
          <a:xfrm>
            <a:off x="3872564" y="3105834"/>
            <a:ext cx="444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29722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7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Google Shape;298;p38">
            <a:extLst>
              <a:ext uri="{FF2B5EF4-FFF2-40B4-BE49-F238E27FC236}">
                <a16:creationId xmlns:a16="http://schemas.microsoft.com/office/drawing/2014/main" id="{D3B8BA2A-AD28-9543-BDC3-BF1D17635F81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/>
              </a:rPr>
              <a:t>Search for Optimal Neural Network Architecture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/>
              </a:rPr>
              <a:t>Oral Presentation in CVPR 2021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D7B1645-3041-7C4D-B99D-9355AF4C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40" y="467208"/>
            <a:ext cx="6968923" cy="5923584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8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FAAC5-8133-3542-8A9D-BA3930D8F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3629"/>
            <a:ext cx="10905066" cy="537074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5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10" kern="0" dirty="0">
                <a:solidFill>
                  <a:srgbClr val="000000"/>
                </a:solidFill>
                <a:cs typeface="Arial"/>
                <a:sym typeface="Trebuchet MS"/>
              </a:rPr>
              <a:t>Dataset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spcBef>
                <a:spcPts val="2000"/>
              </a:spcBef>
            </a:pPr>
            <a:r>
              <a:rPr lang="en-US" dirty="0"/>
              <a:t>Medical Segmentation Decathlon (MSD)</a:t>
            </a:r>
            <a:endParaRPr dirty="0">
              <a:solidFill>
                <a:srgbClr val="008B8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Public challenge with 10 different tasks of 3D medical image segmentation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18E19-9636-8047-84A8-5D23AA60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0" y="3513218"/>
            <a:ext cx="5085322" cy="2766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ADD62-C9C7-164B-BC21-1552505E0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022" y="3513218"/>
            <a:ext cx="1371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E149E-9FAB-4349-9F5A-5A6870836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647" y="3513218"/>
            <a:ext cx="13716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D0CCF-8E5F-6D4F-8B4A-0FB36E96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897" y="3513218"/>
            <a:ext cx="13716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99BBE5-F58D-434D-B1AA-8A59F95CC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1522" y="3513218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BF078-5DC1-A04B-A729-B65FD9F25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9772" y="3513218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E1282B-92F7-184C-9A43-95ACE05890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8022" y="4908710"/>
            <a:ext cx="1371600" cy="137160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3AAE9F-D283-A542-B1E3-7CAA67EDF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897" y="4908710"/>
            <a:ext cx="13716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8B4F83-DD7B-CE49-9282-03BFFFDE26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9772" y="4912878"/>
            <a:ext cx="1371600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CFA311-3EB1-574C-B5EE-3F5FB3E5C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0647" y="4908710"/>
            <a:ext cx="1371600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12BFEB-B101-7B4E-BA97-9D0B641CBB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62242" y="490803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8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A933759-7CA6-5641-8960-8890E67E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31" y="643466"/>
            <a:ext cx="7211737" cy="5571067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B0AF47-93A8-B941-A446-7306C7EE05F3}"/>
              </a:ext>
            </a:extLst>
          </p:cNvPr>
          <p:cNvSpPr>
            <a:spLocks/>
          </p:cNvSpPr>
          <p:nvPr/>
        </p:nvSpPr>
        <p:spPr>
          <a:xfrm>
            <a:off x="3472880" y="3866153"/>
            <a:ext cx="6400800" cy="27432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9405B-9357-FE4F-BD8F-6DC7306D2209}"/>
              </a:ext>
            </a:extLst>
          </p:cNvPr>
          <p:cNvSpPr txBox="1"/>
          <p:nvPr/>
        </p:nvSpPr>
        <p:spPr>
          <a:xfrm>
            <a:off x="1278188" y="3790947"/>
            <a:ext cx="2423886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6"/>
                </a:solidFill>
              </a:rPr>
              <a:t>DiNTS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ECB92-ED8D-6345-A7E3-59805F9B349E}"/>
              </a:ext>
            </a:extLst>
          </p:cNvPr>
          <p:cNvSpPr txBox="1"/>
          <p:nvPr/>
        </p:nvSpPr>
        <p:spPr>
          <a:xfrm>
            <a:off x="7745129" y="6457890"/>
            <a:ext cx="444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Work-in-progress for future release</a:t>
            </a:r>
          </a:p>
        </p:txBody>
      </p:sp>
    </p:spTree>
    <p:extLst>
      <p:ext uri="{BB962C8B-B14F-4D97-AF65-F5344CB8AC3E}">
        <p14:creationId xmlns:p14="http://schemas.microsoft.com/office/powerpoint/2010/main" val="180936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E11C90-6002-5D45-B1AE-46FCEF091DE7}"/>
              </a:ext>
            </a:extLst>
          </p:cNvPr>
          <p:cNvSpPr txBox="1"/>
          <p:nvPr/>
        </p:nvSpPr>
        <p:spPr>
          <a:xfrm>
            <a:off x="3872564" y="3105834"/>
            <a:ext cx="444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What’s more?</a:t>
            </a:r>
          </a:p>
        </p:txBody>
      </p:sp>
    </p:spTree>
    <p:extLst>
      <p:ext uri="{BB962C8B-B14F-4D97-AF65-F5344CB8AC3E}">
        <p14:creationId xmlns:p14="http://schemas.microsoft.com/office/powerpoint/2010/main" val="1813827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10" kern="0">
                <a:solidFill>
                  <a:srgbClr val="000000"/>
                </a:solidFill>
                <a:cs typeface="Arial"/>
                <a:sym typeface="Trebuchet MS"/>
              </a:rPr>
              <a:t>Medical Image Analysis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Applications</a:t>
            </a:r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4" name="Picture 3" descr="Graphical user interface, website, timeline&#10;&#10;Description automatically generated with medium confidence">
            <a:extLst>
              <a:ext uri="{FF2B5EF4-FFF2-40B4-BE49-F238E27FC236}">
                <a16:creationId xmlns:a16="http://schemas.microsoft.com/office/drawing/2014/main" id="{61FB419C-700D-D647-9596-C6AC38076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68" y="1667065"/>
            <a:ext cx="112654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3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A5A7E1-82B1-0544-817B-F67457C8B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863" y="0"/>
            <a:ext cx="637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E580F0-DB9A-8741-ACAF-B46D60C83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863" y="0"/>
            <a:ext cx="637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F52280-72A3-B44F-990C-26855806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863" y="0"/>
            <a:ext cx="637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02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 dirty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 dirty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 dirty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 dirty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 dirty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 dirty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3111" b="1" kern="0" dirty="0">
                <a:solidFill>
                  <a:srgbClr val="000000"/>
                </a:solidFill>
                <a:latin typeface="Lekton" panose="02000000000000000000" pitchFamily="2" charset="77"/>
                <a:ea typeface="Arial"/>
                <a:cs typeface="Arial"/>
                <a:sym typeface="Trebuchet MS"/>
              </a:rPr>
              <a:t>Questions</a:t>
            </a:r>
            <a:endParaRPr sz="1556" b="1" kern="0" dirty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0EE842-EAD7-4EDE-8448-FE41FEE43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767" y="1856248"/>
            <a:ext cx="4554379" cy="127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6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695D1-82BD-F846-A00D-8C1C0D4C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02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110" kern="0" dirty="0">
                <a:solidFill>
                  <a:srgbClr val="000000"/>
                </a:solidFill>
                <a:cs typeface="Arial"/>
                <a:sym typeface="Trebuchet MS"/>
              </a:rPr>
              <a:t>MICCAI 2021 Keywords</a:t>
            </a:r>
            <a:endParaRPr lang="en-US" sz="311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553505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b="1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Segmentation</a:t>
            </a:r>
          </a:p>
          <a:p>
            <a:pPr>
              <a:lnSpc>
                <a:spcPct val="200000"/>
              </a:lnSpc>
            </a:pPr>
            <a:r>
              <a:rPr lang="en-US" sz="2000" b="1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Deep</a:t>
            </a:r>
          </a:p>
          <a:p>
            <a:pPr>
              <a:lnSpc>
                <a:spcPct val="200000"/>
              </a:lnSpc>
            </a:pPr>
            <a:r>
              <a:rPr lang="en-US" sz="2000" b="1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Learning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46F4BD-CD1B-5347-A448-83DA3E9291A8}"/>
              </a:ext>
            </a:extLst>
          </p:cNvPr>
          <p:cNvSpPr txBox="1"/>
          <p:nvPr/>
        </p:nvSpPr>
        <p:spPr>
          <a:xfrm>
            <a:off x="10363200" y="6605201"/>
            <a:ext cx="18288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  <a:hlinkClick r:id="rId5"/>
              </a:rPr>
              <a:t>https://wordart.com/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4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10" kern="0" dirty="0">
                <a:solidFill>
                  <a:srgbClr val="000000"/>
                </a:solidFill>
                <a:cs typeface="Arial"/>
                <a:sym typeface="Trebuchet MS"/>
              </a:rPr>
              <a:t>Case Study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3D Medical Image Segmentation</a:t>
            </a:r>
            <a:endParaRPr dirty="0">
              <a:solidFill>
                <a:srgbClr val="008B8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Taking 3D medical images (e.g., CT, MRI) as input to extract 3D structure of organs or tumours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6" name="Google Shape;63;p2">
            <a:extLst>
              <a:ext uri="{FF2B5EF4-FFF2-40B4-BE49-F238E27FC236}">
                <a16:creationId xmlns:a16="http://schemas.microsoft.com/office/drawing/2014/main" id="{A11AAB92-A4A3-4F46-ABAA-F95F7BF4492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2214" y="3195935"/>
            <a:ext cx="384048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BD514-9C36-1B4B-A451-D35E19162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9308" y="3195935"/>
            <a:ext cx="32004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2BE58D-9031-7544-925C-90E8B4C318EA}"/>
              </a:ext>
            </a:extLst>
          </p:cNvPr>
          <p:cNvSpPr txBox="1"/>
          <p:nvPr/>
        </p:nvSpPr>
        <p:spPr>
          <a:xfrm>
            <a:off x="3048000" y="6396335"/>
            <a:ext cx="914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  <a:hlinkClick r:id="rId7"/>
              </a:rPr>
              <a:t>https://devblogs.nvidia.com/annotation-transfer-learning-clara-train/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  <a:p>
            <a:pPr algn="r"/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  <a:hlinkClick r:id="rId8"/>
              </a:rPr>
              <a:t>https://www.nvidia.com/en-us/clara/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2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10" kern="0" dirty="0">
                <a:solidFill>
                  <a:srgbClr val="000000"/>
                </a:solidFill>
                <a:cs typeface="Arial"/>
                <a:sym typeface="Trebuchet MS"/>
              </a:rPr>
              <a:t>Applications and Algorithms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marL="0" indent="0" algn="ctr">
              <a:spcBef>
                <a:spcPts val="2000"/>
              </a:spcBef>
            </a:pPr>
            <a:r>
              <a:rPr lang="en-US" dirty="0">
                <a:solidFill>
                  <a:srgbClr val="008B8B"/>
                </a:solidFill>
              </a:rPr>
              <a:t>Model Training</a:t>
            </a:r>
            <a:endParaRPr dirty="0">
              <a:solidFill>
                <a:srgbClr val="008B8B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4A1EC-ED81-FA49-93C3-F3DD182D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" y="2866908"/>
            <a:ext cx="12192000" cy="31745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81A45A-35BD-9E4A-A36E-F48D193D7981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What is the optimal deep learning solution in medical imaging?</a:t>
            </a:r>
            <a:endParaRPr lang="en-GB" sz="2000" i="1" dirty="0">
              <a:solidFill>
                <a:schemeClr val="bg2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9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 dirty="0"/>
              <a:t>Large-Scale Medical Image Segmentation</a:t>
            </a:r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spcBef>
                <a:spcPts val="2000"/>
              </a:spcBef>
            </a:pPr>
            <a:r>
              <a:rPr lang="en-US" dirty="0"/>
              <a:t>Challenges</a:t>
            </a:r>
            <a:endParaRPr dirty="0">
              <a:solidFill>
                <a:srgbClr val="008B8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Diversity: Various clinical applications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Different anatomical objects in different image modalities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Hard to collect large-scale pixel-level annotation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e.g., takes hours or days to accomplish multi-organ annotation in whole-body 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Large GPU computation resource request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High dimensional medical images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14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8483E0-8793-1146-B786-A29976F3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66" y="2657239"/>
            <a:ext cx="11084667" cy="154352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Solutions? </a:t>
            </a:r>
            <a:r>
              <a:rPr lang="en-US" sz="4800" dirty="0">
                <a:solidFill>
                  <a:schemeClr val="accent6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78723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10" kern="0" dirty="0">
                <a:solidFill>
                  <a:srgbClr val="000000"/>
                </a:solidFill>
                <a:cs typeface="Arial"/>
                <a:sym typeface="Trebuchet MS"/>
              </a:rPr>
              <a:t>Case Study</a:t>
            </a:r>
            <a:endParaRPr lang="en-US" sz="3110" dirty="0"/>
          </a:p>
        </p:txBody>
      </p:sp>
      <p:sp>
        <p:nvSpPr>
          <p:cNvPr id="3868" name="Google Shape;3868;g8363830272_0_534"/>
          <p:cNvSpPr txBox="1">
            <a:spLocks noGrp="1"/>
          </p:cNvSpPr>
          <p:nvPr>
            <p:ph type="body" sz="quarter" idx="13"/>
          </p:nvPr>
        </p:nvSpPr>
        <p:spPr>
          <a:xfrm>
            <a:off x="553505" y="816571"/>
            <a:ext cx="11084134" cy="5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>
              <a:spcBef>
                <a:spcPts val="2000"/>
              </a:spcBef>
            </a:pPr>
            <a:r>
              <a:rPr lang="en-US" dirty="0"/>
              <a:t>3D Spleen CT Segmentation</a:t>
            </a:r>
            <a:endParaRPr dirty="0">
              <a:solidFill>
                <a:srgbClr val="008B8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1519452" y="2234381"/>
            <a:ext cx="9439701" cy="419780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41 abdominal CT volumes from public domain (</a:t>
            </a: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  <a:hlinkClick r:id="rId3"/>
              </a:rPr>
              <a:t>Medical Segmentation Decathlon</a:t>
            </a: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) with spleen region annotation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32 for training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9 for validation</a:t>
            </a:r>
          </a:p>
          <a:p>
            <a:pPr>
              <a:lnSpc>
                <a:spcPct val="150000"/>
              </a:lnSpc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“State-of-the-art” performance around Dice’s score 0.95</a:t>
            </a:r>
          </a:p>
          <a:p>
            <a:pPr>
              <a:lnSpc>
                <a:spcPct val="150000"/>
              </a:lnSpc>
            </a:pPr>
            <a:r>
              <a:rPr lang="en-GB" sz="2000" i="1" dirty="0">
                <a:solidFill>
                  <a:schemeClr val="bg2">
                    <a:lumMod val="50000"/>
                  </a:schemeClr>
                </a:solidFill>
                <a:latin typeface="Trebuchet MS" panose="020B0703020202090204" pitchFamily="34" charset="0"/>
              </a:rPr>
              <a:t>Publicly available implementation takes several hours to train segmentation models and reach “state-of-the-art” performance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22C8528-5389-6A4E-930B-A1FEFB1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880" y="161735"/>
            <a:ext cx="1641312" cy="4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6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aab57ad-caee-4613-8e42-1484d8ace883">
      <UserInfo>
        <DisplayName>Wenqi Li</DisplayName>
        <AccountId>527</AccountId>
        <AccountType/>
      </UserInfo>
      <UserInfo>
        <DisplayName>Nic Ma</DisplayName>
        <AccountId>552</AccountId>
        <AccountType/>
      </UserInfo>
      <UserInfo>
        <DisplayName>Andrew Feng (SW-GPU, US)</DisplayName>
        <AccountId>152</AccountId>
        <AccountType/>
      </UserInfo>
      <UserInfo>
        <DisplayName>Brad Genereaux</DisplayName>
        <AccountId>35</AccountId>
        <AccountType/>
      </UserInfo>
      <UserInfo>
        <DisplayName>Renee Yao</DisplayName>
        <AccountId>17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26957ED567F46A4C1CF8BE5B534E0" ma:contentTypeVersion="11" ma:contentTypeDescription="Create a new document." ma:contentTypeScope="" ma:versionID="6500d49e7cbf5fac5434a581c8643da2">
  <xsd:schema xmlns:xsd="http://www.w3.org/2001/XMLSchema" xmlns:xs="http://www.w3.org/2001/XMLSchema" xmlns:p="http://schemas.microsoft.com/office/2006/metadata/properties" xmlns:ns2="0306d504-f6f2-4947-b588-1a36c05ccb26" xmlns:ns3="9aab57ad-caee-4613-8e42-1484d8ace883" targetNamespace="http://schemas.microsoft.com/office/2006/metadata/properties" ma:root="true" ma:fieldsID="d0c435819738a4ba9f25235dcaf4072c" ns2:_="" ns3:_="">
    <xsd:import namespace="0306d504-f6f2-4947-b588-1a36c05ccb26"/>
    <xsd:import namespace="9aab57ad-caee-4613-8e42-1484d8ace8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6d504-f6f2-4947-b588-1a36c05ccb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b57ad-caee-4613-8e42-1484d8ace88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D629A6-A830-4475-A0DD-B2F01B0219F2}">
  <ds:schemaRefs>
    <ds:schemaRef ds:uri="http://schemas.microsoft.com/office/2006/metadata/properties"/>
    <ds:schemaRef ds:uri="http://schemas.microsoft.com/office/infopath/2007/PartnerControls"/>
    <ds:schemaRef ds:uri="9aab57ad-caee-4613-8e42-1484d8ace883"/>
  </ds:schemaRefs>
</ds:datastoreItem>
</file>

<file path=customXml/itemProps2.xml><?xml version="1.0" encoding="utf-8"?>
<ds:datastoreItem xmlns:ds="http://schemas.openxmlformats.org/officeDocument/2006/customXml" ds:itemID="{25D1C68A-8EA5-4E31-9D68-7E5E26452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06d504-f6f2-4947-b588-1a36c05ccb26"/>
    <ds:schemaRef ds:uri="9aab57ad-caee-4613-8e42-1484d8ace8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A63E5D-D18D-4D96-B442-9C8761B8F3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</TotalTime>
  <Words>609</Words>
  <Application>Microsoft Macintosh PowerPoint</Application>
  <PresentationFormat>Widescreen</PresentationFormat>
  <Paragraphs>153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Palatino</vt:lpstr>
      <vt:lpstr>Calibri</vt:lpstr>
      <vt:lpstr>Arial</vt:lpstr>
      <vt:lpstr>Wingdings</vt:lpstr>
      <vt:lpstr>Courier New</vt:lpstr>
      <vt:lpstr>Calibri Light</vt:lpstr>
      <vt:lpstr>Trebuchet MS</vt:lpstr>
      <vt:lpstr>Century Gothic</vt:lpstr>
      <vt:lpstr>Lekton</vt:lpstr>
      <vt:lpstr>Noto Sans Symbols</vt:lpstr>
      <vt:lpstr>Custom Design</vt:lpstr>
      <vt:lpstr>3_Title &amp; Bullet</vt:lpstr>
      <vt:lpstr>Title &amp; Bullet</vt:lpstr>
      <vt:lpstr>PowerPoint Presentation</vt:lpstr>
      <vt:lpstr>Medical Image Analysis</vt:lpstr>
      <vt:lpstr>Medical Image Analysis</vt:lpstr>
      <vt:lpstr>MICCAI 2021 Keywords</vt:lpstr>
      <vt:lpstr>Case Study</vt:lpstr>
      <vt:lpstr>Applications and Algorithms</vt:lpstr>
      <vt:lpstr>Large-Scale Medical Image Segmentation</vt:lpstr>
      <vt:lpstr>Solutions? Yes</vt:lpstr>
      <vt:lpstr>Case Study</vt:lpstr>
      <vt:lpstr>Case Study</vt:lpstr>
      <vt:lpstr>Case Study</vt:lpstr>
      <vt:lpstr>3D Spleen CT Segmentation</vt:lpstr>
      <vt:lpstr>3D Spleen CT Segmentation</vt:lpstr>
      <vt:lpstr>3D Spleen CT Segmentation</vt:lpstr>
      <vt:lpstr>3D Spleen CT Segmentation</vt:lpstr>
      <vt:lpstr>3D Spleen CT Segmentation</vt:lpstr>
      <vt:lpstr>3D Spleen CT Segmentation</vt:lpstr>
      <vt:lpstr>3D Spleen CT Segmentation</vt:lpstr>
      <vt:lpstr>3D Spleen CT Segmentation</vt:lpstr>
      <vt:lpstr>3D Spleen CT Segmentation</vt:lpstr>
      <vt:lpstr>3D Spleen CT Segmentation</vt:lpstr>
      <vt:lpstr>3D Spleen CT Segmentation</vt:lpstr>
      <vt:lpstr>NVIDIA Clara Medical Imaging</vt:lpstr>
      <vt:lpstr>PowerPoint Presentation</vt:lpstr>
      <vt:lpstr>PowerPoint Presentation</vt:lpstr>
      <vt:lpstr>PowerPoint Presentation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Prerna Dogra</dc:creator>
  <cp:lastModifiedBy>Dong Yang</cp:lastModifiedBy>
  <cp:revision>22</cp:revision>
  <dcterms:created xsi:type="dcterms:W3CDTF">2020-06-26T01:36:38Z</dcterms:created>
  <dcterms:modified xsi:type="dcterms:W3CDTF">2021-09-24T06:04:55Z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0x01010022126957ED567F46A4C1CF8BE5B534E0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Owner">
    <vt:lpwstr>pdogra@nvidia.com</vt:lpwstr>
  </property>
  <property fmtid="{D5CDD505-2E9C-101B-9397-08002B2CF9AE}" pid="6" name="MSIP_Label_6b558183-044c-4105-8d9c-cea02a2a3d86_SetDate">
    <vt:lpwstr>2020-06-29T22:26:51.9552604Z</vt:lpwstr>
  </property>
  <property fmtid="{D5CDD505-2E9C-101B-9397-08002B2CF9AE}" pid="7" name="MSIP_Label_6b558183-044c-4105-8d9c-cea02a2a3d86_Name">
    <vt:lpwstr>Unrestricted</vt:lpwstr>
  </property>
  <property fmtid="{D5CDD505-2E9C-101B-9397-08002B2CF9AE}" pid="8" name="MSIP_Label_6b558183-044c-4105-8d9c-cea02a2a3d86_Application">
    <vt:lpwstr>Microsoft Azure Information Protection</vt:lpwstr>
  </property>
  <property fmtid="{D5CDD505-2E9C-101B-9397-08002B2CF9AE}" pid="9" name="MSIP_Label_6b558183-044c-4105-8d9c-cea02a2a3d86_ActionId">
    <vt:lpwstr>1a0b5902-3dc5-42c3-b9fc-b75f3586ef90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